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9"/>
  </p:notesMasterIdLst>
  <p:sldIdLst>
    <p:sldId id="256" r:id="rId5"/>
    <p:sldId id="257" r:id="rId6"/>
    <p:sldId id="304" r:id="rId7"/>
    <p:sldId id="258" r:id="rId8"/>
    <p:sldId id="305" r:id="rId9"/>
    <p:sldId id="259" r:id="rId10"/>
    <p:sldId id="306" r:id="rId11"/>
    <p:sldId id="307" r:id="rId12"/>
    <p:sldId id="308" r:id="rId13"/>
    <p:sldId id="309" r:id="rId14"/>
    <p:sldId id="310" r:id="rId15"/>
    <p:sldId id="311" r:id="rId16"/>
    <p:sldId id="313" r:id="rId17"/>
    <p:sldId id="267" r:id="rId18"/>
  </p:sldIdLst>
  <p:sldSz cx="9144000" cy="5143500" type="screen16x9"/>
  <p:notesSz cx="6858000" cy="9144000"/>
  <p:embeddedFontLst>
    <p:embeddedFont>
      <p:font typeface="Arvo" panose="02000000000000000000" pitchFamily="2" charset="77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Proxima Nova" panose="02000506030000020004" pitchFamily="2" charset="0"/>
      <p:regular r:id="rId28"/>
      <p:bold r:id="rId29"/>
      <p:italic r:id="rId30"/>
      <p:boldItalic r:id="rId31"/>
    </p:embeddedFont>
    <p:embeddedFont>
      <p:font typeface="Proxima Nova Semibold" panose="02000506030000020004" pitchFamily="2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  <p:embeddedFont>
      <p:font typeface="Squada One" panose="02000000000000000000" pitchFamily="2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09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A5A0C9-24F0-4AB3-A4CB-5D66BA6E53E7}">
  <a:tblStyle styleId="{E0A5A0C9-24F0-4AB3-A4CB-5D66BA6E53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>
      <p:cViewPr varScale="1">
        <p:scale>
          <a:sx n="120" d="100"/>
          <a:sy n="120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192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828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416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94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dfce81f19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dfce81f19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09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14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26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48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8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BIG TITTLE OPENING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 flipH="1">
            <a:off x="2048150" y="153672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Squada One"/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787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BIG LAST TITTLE 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426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SCHEDU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 txBox="1">
            <a:spLocks noGrp="1"/>
          </p:cNvSpPr>
          <p:nvPr>
            <p:ph type="subTitle" idx="1"/>
          </p:nvPr>
        </p:nvSpPr>
        <p:spPr>
          <a:xfrm flipH="1">
            <a:off x="4108150" y="1153775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2"/>
          </p:nvPr>
        </p:nvSpPr>
        <p:spPr>
          <a:xfrm flipH="1">
            <a:off x="4108150" y="1873236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3"/>
          </p:nvPr>
        </p:nvSpPr>
        <p:spPr>
          <a:xfrm flipH="1">
            <a:off x="4108150" y="2574858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7"/>
          </p:nvPr>
        </p:nvSpPr>
        <p:spPr>
          <a:xfrm flipH="1">
            <a:off x="4108150" y="3276483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9" hasCustomPrompt="1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3" hasCustomPrompt="1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4" hasCustomPrompt="1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5" hasCustomPrompt="1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623924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type="tx">
  <p:cSld name="QUOT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2204650" y="2874200"/>
            <a:ext cx="4881900" cy="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2280675" y="1938600"/>
            <a:ext cx="4881900" cy="9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05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+ SUBTITLE">
  <p:cSld name="BIG TITLE + SUB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ctrTitle"/>
          </p:nvPr>
        </p:nvSpPr>
        <p:spPr>
          <a:xfrm>
            <a:off x="283250" y="1928513"/>
            <a:ext cx="8599200" cy="11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1"/>
          </p:nvPr>
        </p:nvSpPr>
        <p:spPr>
          <a:xfrm>
            <a:off x="1901900" y="2920100"/>
            <a:ext cx="5361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2518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alphaModFix amt="7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78" r:id="rId4"/>
    <p:sldLayoutId id="214748368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cl.us/new_york_dataset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ctrTitle"/>
          </p:nvPr>
        </p:nvSpPr>
        <p:spPr>
          <a:xfrm flipH="1">
            <a:off x="4146678" y="1605881"/>
            <a:ext cx="4761300" cy="14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Applied Data Science Capstone Project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19B24D-D714-4AE0-A367-E9EB28AA4880}"/>
              </a:ext>
            </a:extLst>
          </p:cNvPr>
          <p:cNvSpPr txBox="1"/>
          <p:nvPr/>
        </p:nvSpPr>
        <p:spPr>
          <a:xfrm>
            <a:off x="6299952" y="3162964"/>
            <a:ext cx="2844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Opening a GYM in New York City</a:t>
            </a:r>
          </a:p>
        </p:txBody>
      </p:sp>
      <p:pic>
        <p:nvPicPr>
          <p:cNvPr id="4" name="Graphic 3" descr="Dumbbell">
            <a:extLst>
              <a:ext uri="{FF2B5EF4-FFF2-40B4-BE49-F238E27FC236}">
                <a16:creationId xmlns:a16="http://schemas.microsoft.com/office/drawing/2014/main" id="{CDFB6D64-2B55-4985-81CF-54B666B2E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583194">
            <a:off x="4792136" y="2431391"/>
            <a:ext cx="425322" cy="42532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807395-1A1B-A14A-A6C5-665B452DC6F7}"/>
              </a:ext>
            </a:extLst>
          </p:cNvPr>
          <p:cNvCxnSpPr/>
          <p:nvPr/>
        </p:nvCxnSpPr>
        <p:spPr>
          <a:xfrm flipH="1">
            <a:off x="5528930" y="3031781"/>
            <a:ext cx="36150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less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ECD20-3C11-1342-968E-8EC771D3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8934" y="2424212"/>
            <a:ext cx="8526132" cy="1149865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101600">
              <a:schemeClr val="bg1">
                <a:alpha val="20000"/>
              </a:schemeClr>
            </a:glow>
            <a:outerShdw blurRad="50800" dist="190500" dir="4020000" algn="tl" rotWithShape="0">
              <a:schemeClr val="bg2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313BF-39CB-8F42-8A53-ADE237FE1E6E}"/>
              </a:ext>
            </a:extLst>
          </p:cNvPr>
          <p:cNvSpPr txBox="1"/>
          <p:nvPr/>
        </p:nvSpPr>
        <p:spPr>
          <a:xfrm>
            <a:off x="444043" y="1452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800" dirty="0">
                <a:solidFill>
                  <a:schemeClr val="bg1"/>
                </a:solidFill>
              </a:rPr>
              <a:t>Cluster 2</a:t>
            </a:r>
          </a:p>
        </p:txBody>
      </p:sp>
    </p:spTree>
    <p:extLst>
      <p:ext uri="{BB962C8B-B14F-4D97-AF65-F5344CB8AC3E}">
        <p14:creationId xmlns:p14="http://schemas.microsoft.com/office/powerpoint/2010/main" val="1340862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less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ECD20-3C11-1342-968E-8EC771D3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584" y="2282415"/>
            <a:ext cx="8814829" cy="1448151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101600">
              <a:schemeClr val="bg1">
                <a:alpha val="20000"/>
              </a:schemeClr>
            </a:glow>
            <a:outerShdw blurRad="50800" dist="190500" dir="4020000" algn="tl" rotWithShape="0">
              <a:schemeClr val="bg2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313BF-39CB-8F42-8A53-ADE237FE1E6E}"/>
              </a:ext>
            </a:extLst>
          </p:cNvPr>
          <p:cNvSpPr txBox="1"/>
          <p:nvPr/>
        </p:nvSpPr>
        <p:spPr>
          <a:xfrm>
            <a:off x="444043" y="1452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800" dirty="0">
                <a:solidFill>
                  <a:schemeClr val="bg1"/>
                </a:solidFill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3917103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less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ECD20-3C11-1342-968E-8EC771D3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7200" y="2367318"/>
            <a:ext cx="8629599" cy="1908766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101600">
              <a:schemeClr val="bg1">
                <a:alpha val="20000"/>
              </a:schemeClr>
            </a:glow>
            <a:outerShdw blurRad="50800" dist="190500" dir="4020000" algn="tl" rotWithShape="0">
              <a:schemeClr val="bg2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313BF-39CB-8F42-8A53-ADE237FE1E6E}"/>
              </a:ext>
            </a:extLst>
          </p:cNvPr>
          <p:cNvSpPr txBox="1"/>
          <p:nvPr/>
        </p:nvSpPr>
        <p:spPr>
          <a:xfrm>
            <a:off x="444043" y="1452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800" dirty="0">
                <a:solidFill>
                  <a:schemeClr val="bg1"/>
                </a:solidFill>
              </a:rPr>
              <a:t>Cluster 4</a:t>
            </a:r>
          </a:p>
        </p:txBody>
      </p:sp>
    </p:spTree>
    <p:extLst>
      <p:ext uri="{BB962C8B-B14F-4D97-AF65-F5344CB8AC3E}">
        <p14:creationId xmlns:p14="http://schemas.microsoft.com/office/powerpoint/2010/main" val="101455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39A95-C5EE-2740-891C-2B3C0D472753}"/>
              </a:ext>
            </a:extLst>
          </p:cNvPr>
          <p:cNvSpPr/>
          <p:nvPr/>
        </p:nvSpPr>
        <p:spPr>
          <a:xfrm>
            <a:off x="430619" y="673933"/>
            <a:ext cx="8282762" cy="4057787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  <a:effectLst>
            <a:softEdge rad="139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3618599" y="3433"/>
            <a:ext cx="1906802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Discussion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1243747" y="987362"/>
            <a:ext cx="6776424" cy="298927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This analysis is based on limited data, however it is sufficient for the Applied Data Science Capstone</a:t>
            </a:r>
          </a:p>
          <a:p>
            <a:pPr marL="152400" indent="0" algn="l"/>
            <a:endParaRPr lang="en-US" sz="1800" dirty="0">
              <a:solidFill>
                <a:schemeClr val="bg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152400" indent="0" algn="l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With a more precise business plan, the potential is there to create a comprehensive and live report</a:t>
            </a:r>
          </a:p>
          <a:p>
            <a:pPr marL="152400" indent="0" algn="l"/>
            <a:endParaRPr lang="en-US" sz="1800" dirty="0">
              <a:solidFill>
                <a:schemeClr val="bg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152400" indent="0" algn="l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Other elements, such as public transport, schools, workplace, restaurants nearby would be crucial to determine an ideal location</a:t>
            </a:r>
          </a:p>
          <a:p>
            <a:pPr marL="152400" indent="0" algn="l"/>
            <a:endParaRPr lang="en-US" sz="1800" dirty="0">
              <a:solidFill>
                <a:schemeClr val="bg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marL="152400" indent="0" algn="l"/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Roboto Slab" pitchFamily="2" charset="0"/>
                <a:ea typeface="Roboto Slab" pitchFamily="2" charset="0"/>
              </a:rPr>
              <a:t>The aim of the project is to showcase some of the elements covered in the IBM Professional Data Science Certificate</a:t>
            </a:r>
            <a:endParaRPr sz="1800" dirty="0">
              <a:solidFill>
                <a:schemeClr val="bg2">
                  <a:lumMod val="7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7" name="Graphic 6" descr="Arrow: Slight curve with solid fill">
            <a:extLst>
              <a:ext uri="{FF2B5EF4-FFF2-40B4-BE49-F238E27FC236}">
                <a16:creationId xmlns:a16="http://schemas.microsoft.com/office/drawing/2014/main" id="{D10107FF-FFDB-5D41-AAB2-65758506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343" y="1045982"/>
            <a:ext cx="457200" cy="457200"/>
          </a:xfrm>
          <a:prstGeom prst="rect">
            <a:avLst/>
          </a:prstGeom>
        </p:spPr>
      </p:pic>
      <p:pic>
        <p:nvPicPr>
          <p:cNvPr id="8" name="Graphic 7" descr="Arrow: Slight curve with solid fill">
            <a:extLst>
              <a:ext uri="{FF2B5EF4-FFF2-40B4-BE49-F238E27FC236}">
                <a16:creationId xmlns:a16="http://schemas.microsoft.com/office/drawing/2014/main" id="{81909AC4-C78D-1A4C-919C-8DE84A029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6343" y="1945082"/>
            <a:ext cx="457200" cy="457200"/>
          </a:xfrm>
          <a:prstGeom prst="rect">
            <a:avLst/>
          </a:prstGeom>
        </p:spPr>
      </p:pic>
      <p:pic>
        <p:nvPicPr>
          <p:cNvPr id="9" name="Graphic 8" descr="Arrow: Slight curve with solid fill">
            <a:extLst>
              <a:ext uri="{FF2B5EF4-FFF2-40B4-BE49-F238E27FC236}">
                <a16:creationId xmlns:a16="http://schemas.microsoft.com/office/drawing/2014/main" id="{BD769C65-1832-2344-A56B-D4218EEE8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6547" y="2881201"/>
            <a:ext cx="457200" cy="457200"/>
          </a:xfrm>
          <a:prstGeom prst="rect">
            <a:avLst/>
          </a:prstGeom>
        </p:spPr>
      </p:pic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1427319F-A16B-6D4B-A315-E7C0B1695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6547" y="38328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 YOU.</a:t>
            </a:r>
            <a:endParaRPr dirty="0"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1"/>
          </p:nvPr>
        </p:nvSpPr>
        <p:spPr>
          <a:xfrm>
            <a:off x="1708350" y="2920100"/>
            <a:ext cx="5748900" cy="2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OLIVER KISSZABO.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3811772" y="85060"/>
            <a:ext cx="152045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Where?</a:t>
            </a:r>
            <a:endParaRPr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1790322" y="1575289"/>
            <a:ext cx="5563356" cy="1992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New York City is famous for all the gyms and fitness centers that are open 24/7 all around the city.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Therefore, it is a challenging choice to find the right location when entering the market.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3604437" y="103019"/>
            <a:ext cx="193512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Manhattan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1463808" y="1795662"/>
            <a:ext cx="6216383" cy="155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My client would like start in Manhattan; thus, we will be focusing on this borough throughout the analysis. </a:t>
            </a:r>
            <a:endParaRPr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03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062785-E2B8-A749-886A-1C5ADF110846}"/>
              </a:ext>
            </a:extLst>
          </p:cNvPr>
          <p:cNvSpPr/>
          <p:nvPr/>
        </p:nvSpPr>
        <p:spPr>
          <a:xfrm>
            <a:off x="2841208" y="3690170"/>
            <a:ext cx="3017716" cy="984637"/>
          </a:xfrm>
          <a:prstGeom prst="rect">
            <a:avLst/>
          </a:prstGeom>
          <a:solidFill>
            <a:schemeClr val="bg1">
              <a:lumMod val="65000"/>
              <a:alpha val="75000"/>
            </a:schemeClr>
          </a:solidFill>
          <a:ln w="44450">
            <a:solidFill>
              <a:srgbClr val="FFFF00">
                <a:alpha val="85000"/>
              </a:srgbClr>
            </a:solidFill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 flipH="1">
            <a:off x="3430455" y="1185246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sym typeface="Squada One"/>
              </a:rPr>
              <a:t>Category</a:t>
            </a:r>
            <a:endParaRPr dirty="0">
              <a:solidFill>
                <a:schemeClr val="bg1"/>
              </a:solidFill>
              <a:latin typeface="Roboto Slab" pitchFamily="2" charset="0"/>
              <a:ea typeface="Roboto Slab" pitchFamily="2" charset="0"/>
              <a:sym typeface="Squada One"/>
            </a:endParaRPr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2"/>
          </p:nvPr>
        </p:nvSpPr>
        <p:spPr>
          <a:xfrm>
            <a:off x="3428930" y="1561546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Let’s find the category using Foursquare API</a:t>
            </a:r>
            <a:endParaRPr sz="1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0" name="Google Shape;220;p29"/>
          <p:cNvSpPr txBox="1">
            <a:spLocks noGrp="1"/>
          </p:cNvSpPr>
          <p:nvPr>
            <p:ph type="ctrTitle"/>
          </p:nvPr>
        </p:nvSpPr>
        <p:spPr>
          <a:xfrm>
            <a:off x="3285076" y="8072"/>
            <a:ext cx="257384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endParaRPr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 idx="9"/>
          </p:nvPr>
        </p:nvSpPr>
        <p:spPr>
          <a:xfrm>
            <a:off x="1921655" y="13051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 Slab" pitchFamily="2" charset="0"/>
                <a:ea typeface="Roboto Slab" pitchFamily="2" charset="0"/>
              </a:rPr>
              <a:t>01</a:t>
            </a:r>
            <a:endParaRPr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 idx="13"/>
          </p:nvPr>
        </p:nvSpPr>
        <p:spPr>
          <a:xfrm>
            <a:off x="1921655" y="2148721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Roboto Slab" pitchFamily="2" charset="0"/>
                <a:ea typeface="Roboto Slab" pitchFamily="2" charset="0"/>
              </a:rPr>
              <a:t>02</a:t>
            </a:r>
            <a:endParaRPr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31" name="Google Shape;217;p29">
            <a:extLst>
              <a:ext uri="{FF2B5EF4-FFF2-40B4-BE49-F238E27FC236}">
                <a16:creationId xmlns:a16="http://schemas.microsoft.com/office/drawing/2014/main" id="{9A002CE8-3855-4A88-BF93-89781F730A2C}"/>
              </a:ext>
            </a:extLst>
          </p:cNvPr>
          <p:cNvSpPr txBox="1">
            <a:spLocks/>
          </p:cNvSpPr>
          <p:nvPr/>
        </p:nvSpPr>
        <p:spPr>
          <a:xfrm flipH="1">
            <a:off x="3430455" y="1956658"/>
            <a:ext cx="3567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n-US" dirty="0">
                <a:latin typeface="Roboto Slab" pitchFamily="2" charset="0"/>
                <a:ea typeface="Roboto Slab" pitchFamily="2" charset="0"/>
              </a:rPr>
              <a:t>Location</a:t>
            </a:r>
          </a:p>
        </p:txBody>
      </p:sp>
      <p:sp>
        <p:nvSpPr>
          <p:cNvPr id="32" name="Google Shape;218;p29">
            <a:extLst>
              <a:ext uri="{FF2B5EF4-FFF2-40B4-BE49-F238E27FC236}">
                <a16:creationId xmlns:a16="http://schemas.microsoft.com/office/drawing/2014/main" id="{DB8D2D71-F6B7-4567-8A22-FDBBDFCD0C09}"/>
              </a:ext>
            </a:extLst>
          </p:cNvPr>
          <p:cNvSpPr txBox="1">
            <a:spLocks/>
          </p:cNvSpPr>
          <p:nvPr/>
        </p:nvSpPr>
        <p:spPr>
          <a:xfrm>
            <a:off x="3430455" y="2306642"/>
            <a:ext cx="2203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n-US" sz="1000" dirty="0">
                <a:latin typeface="Roboto Slab" pitchFamily="2" charset="0"/>
                <a:ea typeface="Roboto Slab" pitchFamily="2" charset="0"/>
              </a:rPr>
              <a:t>We are using Google Maps API to find geographic coordinates</a:t>
            </a:r>
          </a:p>
        </p:txBody>
      </p:sp>
      <p:sp>
        <p:nvSpPr>
          <p:cNvPr id="33" name="Google Shape;224;p29">
            <a:extLst>
              <a:ext uri="{FF2B5EF4-FFF2-40B4-BE49-F238E27FC236}">
                <a16:creationId xmlns:a16="http://schemas.microsoft.com/office/drawing/2014/main" id="{A8A5008A-B516-437E-9B58-FB575B485768}"/>
              </a:ext>
            </a:extLst>
          </p:cNvPr>
          <p:cNvSpPr txBox="1">
            <a:spLocks/>
          </p:cNvSpPr>
          <p:nvPr/>
        </p:nvSpPr>
        <p:spPr>
          <a:xfrm>
            <a:off x="1921655" y="2962514"/>
            <a:ext cx="1230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s" dirty="0">
                <a:latin typeface="Roboto Slab" pitchFamily="2" charset="0"/>
                <a:ea typeface="Roboto Slab" pitchFamily="2" charset="0"/>
              </a:rPr>
              <a:t>03</a:t>
            </a:r>
          </a:p>
        </p:txBody>
      </p:sp>
      <p:sp>
        <p:nvSpPr>
          <p:cNvPr id="34" name="Google Shape;217;p29">
            <a:extLst>
              <a:ext uri="{FF2B5EF4-FFF2-40B4-BE49-F238E27FC236}">
                <a16:creationId xmlns:a16="http://schemas.microsoft.com/office/drawing/2014/main" id="{D61CB37D-E37C-415A-BC37-D03E5CBF3535}"/>
              </a:ext>
            </a:extLst>
          </p:cNvPr>
          <p:cNvSpPr txBox="1">
            <a:spLocks/>
          </p:cNvSpPr>
          <p:nvPr/>
        </p:nvSpPr>
        <p:spPr>
          <a:xfrm flipH="1">
            <a:off x="3430455" y="2770451"/>
            <a:ext cx="3567000" cy="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quada One"/>
              <a:buNone/>
              <a:defRPr sz="18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/>
            <a:r>
              <a:rPr lang="en-US" dirty="0">
                <a:latin typeface="Roboto Slab" pitchFamily="2" charset="0"/>
                <a:ea typeface="Roboto Slab" pitchFamily="2" charset="0"/>
              </a:rPr>
              <a:t>Quite a lot</a:t>
            </a:r>
          </a:p>
        </p:txBody>
      </p:sp>
      <p:sp>
        <p:nvSpPr>
          <p:cNvPr id="35" name="Google Shape;218;p29">
            <a:extLst>
              <a:ext uri="{FF2B5EF4-FFF2-40B4-BE49-F238E27FC236}">
                <a16:creationId xmlns:a16="http://schemas.microsoft.com/office/drawing/2014/main" id="{FF0DEF52-FBDE-4309-A426-9A066C1F75F5}"/>
              </a:ext>
            </a:extLst>
          </p:cNvPr>
          <p:cNvSpPr txBox="1">
            <a:spLocks/>
          </p:cNvSpPr>
          <p:nvPr/>
        </p:nvSpPr>
        <p:spPr>
          <a:xfrm>
            <a:off x="3430455" y="3120435"/>
            <a:ext cx="2203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 Regular"/>
              <a:buNone/>
              <a:defRPr sz="1100" b="0" i="0" u="none" strike="noStrike" cap="none">
                <a:solidFill>
                  <a:schemeClr val="lt1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n-US" sz="1000" dirty="0">
                <a:latin typeface="Roboto Slab" pitchFamily="2" charset="0"/>
                <a:ea typeface="Roboto Slab" pitchFamily="2" charset="0"/>
              </a:rPr>
              <a:t>There are 1696 gyms in New York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0ECE62-79F1-1B4A-AF3F-8F03E5286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97"/>
          <a:stretch/>
        </p:blipFill>
        <p:spPr>
          <a:xfrm>
            <a:off x="5908805" y="2915036"/>
            <a:ext cx="2829582" cy="753970"/>
          </a:xfrm>
          <a:prstGeom prst="rect">
            <a:avLst/>
          </a:prstGeom>
          <a:ln/>
          <a:effectLst>
            <a:softEdge rad="508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8" name="Graphic 7" descr="Line arrow: Anti-clockwise curve with solid fill">
            <a:extLst>
              <a:ext uri="{FF2B5EF4-FFF2-40B4-BE49-F238E27FC236}">
                <a16:creationId xmlns:a16="http://schemas.microsoft.com/office/drawing/2014/main" id="{1E170B66-63D0-CC41-9764-BD0AC0165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823457">
            <a:off x="6467609" y="3504315"/>
            <a:ext cx="666360" cy="5620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A4E0D0-8700-E642-BAC6-EC742830E2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214" b="17214"/>
          <a:stretch/>
        </p:blipFill>
        <p:spPr>
          <a:xfrm>
            <a:off x="5916037" y="2050141"/>
            <a:ext cx="2829582" cy="753970"/>
          </a:xfrm>
          <a:prstGeom prst="rect">
            <a:avLst/>
          </a:prstGeom>
          <a:ln/>
          <a:effectLst>
            <a:softEdge rad="508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50D987-E0A1-DB48-B365-2ADAA76857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660" r="22660"/>
          <a:stretch/>
        </p:blipFill>
        <p:spPr>
          <a:xfrm>
            <a:off x="5916037" y="1185246"/>
            <a:ext cx="2829582" cy="753970"/>
          </a:xfrm>
          <a:prstGeom prst="rect">
            <a:avLst/>
          </a:prstGeom>
          <a:ln/>
          <a:effectLst>
            <a:softEdge rad="508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C216F-3E8F-0540-853F-EF126390325D}"/>
              </a:ext>
            </a:extLst>
          </p:cNvPr>
          <p:cNvSpPr txBox="1"/>
          <p:nvPr/>
        </p:nvSpPr>
        <p:spPr>
          <a:xfrm>
            <a:off x="2926915" y="3793492"/>
            <a:ext cx="2846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Our dataset is available for free.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Feel free to use it: </a:t>
            </a:r>
          </a:p>
          <a:p>
            <a:pPr algn="ctr"/>
            <a:r>
              <a:rPr lang="en-GB" u="sng" dirty="0">
                <a:solidFill>
                  <a:srgbClr val="1909E7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https://cocl.us/new_york_dataset</a:t>
            </a:r>
            <a:r>
              <a:rPr lang="en-GB" dirty="0">
                <a:solidFill>
                  <a:srgbClr val="1909E7"/>
                </a:solidFill>
              </a:rPr>
              <a:t>'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endParaRPr lang="en-H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ctrTitle"/>
          </p:nvPr>
        </p:nvSpPr>
        <p:spPr>
          <a:xfrm>
            <a:off x="3328253" y="81753"/>
            <a:ext cx="2487494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1"/>
          </p:nvPr>
        </p:nvSpPr>
        <p:spPr>
          <a:xfrm>
            <a:off x="1307542" y="1370079"/>
            <a:ext cx="6776424" cy="21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Converting addresses to latitude and longitude</a:t>
            </a:r>
          </a:p>
          <a:p>
            <a:pPr marL="4953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Applying Foursquare API to explore neighborhoods in Manhattan</a:t>
            </a:r>
          </a:p>
          <a:p>
            <a:pPr marL="4953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  <a:p>
            <a:pPr marL="4953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Creating a map of all gyms in Manhattan</a:t>
            </a:r>
            <a:endParaRPr sz="20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7" name="Graphic 6" descr="Badge Tick1 outline">
            <a:extLst>
              <a:ext uri="{FF2B5EF4-FFF2-40B4-BE49-F238E27FC236}">
                <a16:creationId xmlns:a16="http://schemas.microsoft.com/office/drawing/2014/main" id="{D10107FF-FFDB-5D41-AAB2-657585061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147" y="1405772"/>
            <a:ext cx="457200" cy="457200"/>
          </a:xfrm>
          <a:prstGeom prst="rect">
            <a:avLst/>
          </a:prstGeom>
        </p:spPr>
      </p:pic>
      <p:pic>
        <p:nvPicPr>
          <p:cNvPr id="10" name="Graphic 9" descr="Badge Tick1 outline">
            <a:extLst>
              <a:ext uri="{FF2B5EF4-FFF2-40B4-BE49-F238E27FC236}">
                <a16:creationId xmlns:a16="http://schemas.microsoft.com/office/drawing/2014/main" id="{1FEEF2D7-9CD9-E847-BC1B-F0A7ECDFC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5147" y="2164139"/>
            <a:ext cx="457200" cy="457200"/>
          </a:xfrm>
          <a:prstGeom prst="rect">
            <a:avLst/>
          </a:prstGeom>
        </p:spPr>
      </p:pic>
      <p:pic>
        <p:nvPicPr>
          <p:cNvPr id="11" name="Graphic 10" descr="Badge Tick1 outline">
            <a:extLst>
              <a:ext uri="{FF2B5EF4-FFF2-40B4-BE49-F238E27FC236}">
                <a16:creationId xmlns:a16="http://schemas.microsoft.com/office/drawing/2014/main" id="{421FECC3-F378-FE46-8398-B53F5D953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218" y="2933759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46CF8-E6C9-8144-9352-890C8665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296" y="1190847"/>
            <a:ext cx="5011407" cy="3168502"/>
          </a:xfrm>
          <a:prstGeom prst="rect">
            <a:avLst/>
          </a:prstGeom>
          <a:effectLst>
            <a:outerShdw blurRad="88900" dist="139700" dir="4860000" sx="105000" sy="105000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2923952" y="113651"/>
            <a:ext cx="3296094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l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 Manhattan</a:t>
            </a:r>
            <a:endParaRPr lang="hu-HU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D46CF8-E6C9-8144-9352-890C86653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72"/>
          <a:stretch/>
        </p:blipFill>
        <p:spPr>
          <a:xfrm>
            <a:off x="309423" y="2356806"/>
            <a:ext cx="8525153" cy="1114327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88900" dist="139700" dir="4860000" sx="105000" sy="105000" rotWithShape="0">
              <a:schemeClr val="bg2">
                <a:lumMod val="20000"/>
                <a:lumOff val="80000"/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columns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according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most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common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venues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2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less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ECD20-3C11-1342-968E-8EC771D3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3" y="2364621"/>
            <a:ext cx="8255913" cy="1448198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101600">
              <a:schemeClr val="bg1">
                <a:alpha val="20000"/>
              </a:schemeClr>
            </a:glow>
            <a:outerShdw blurRad="50800" dist="190500" dir="4020000" algn="tl" rotWithShape="0">
              <a:schemeClr val="bg2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313BF-39CB-8F42-8A53-ADE237FE1E6E}"/>
              </a:ext>
            </a:extLst>
          </p:cNvPr>
          <p:cNvSpPr txBox="1"/>
          <p:nvPr/>
        </p:nvSpPr>
        <p:spPr>
          <a:xfrm>
            <a:off x="444043" y="1452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800" dirty="0">
                <a:solidFill>
                  <a:schemeClr val="bg1"/>
                </a:solidFill>
              </a:rPr>
              <a:t>Cluster 0</a:t>
            </a:r>
          </a:p>
        </p:txBody>
      </p:sp>
    </p:spTree>
    <p:extLst>
      <p:ext uri="{BB962C8B-B14F-4D97-AF65-F5344CB8AC3E}">
        <p14:creationId xmlns:p14="http://schemas.microsoft.com/office/powerpoint/2010/main" val="2707271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8;p28">
            <a:extLst>
              <a:ext uri="{FF2B5EF4-FFF2-40B4-BE49-F238E27FC236}">
                <a16:creationId xmlns:a16="http://schemas.microsoft.com/office/drawing/2014/main" id="{41EF3DC5-9F5F-F54F-843D-62B9F1B15D19}"/>
              </a:ext>
            </a:extLst>
          </p:cNvPr>
          <p:cNvSpPr txBox="1">
            <a:spLocks/>
          </p:cNvSpPr>
          <p:nvPr/>
        </p:nvSpPr>
        <p:spPr>
          <a:xfrm>
            <a:off x="1387547" y="216355"/>
            <a:ext cx="6368904" cy="1114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 Semibold"/>
              <a:buNone/>
              <a:defRPr sz="1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algn="ctr"/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means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cluster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less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number</a:t>
            </a:r>
            <a:r>
              <a:rPr lang="hu-HU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hu-HU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GYMs</a:t>
            </a:r>
            <a:endParaRPr lang="hu-HU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BECD20-3C11-1342-968E-8EC771D3FC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2805" y="2145606"/>
            <a:ext cx="7118388" cy="2001092"/>
          </a:xfrm>
          <a:prstGeom prst="rect">
            <a:avLst/>
          </a:prstGeom>
          <a:ln>
            <a:solidFill>
              <a:srgbClr val="0070C0"/>
            </a:solidFill>
          </a:ln>
          <a:effectLst>
            <a:glow rad="101600">
              <a:schemeClr val="bg1">
                <a:alpha val="20000"/>
              </a:schemeClr>
            </a:glow>
            <a:outerShdw blurRad="50800" dist="190500" dir="4020000" algn="tl" rotWithShape="0">
              <a:schemeClr val="bg2">
                <a:alpha val="4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313BF-39CB-8F42-8A53-ADE237FE1E6E}"/>
              </a:ext>
            </a:extLst>
          </p:cNvPr>
          <p:cNvSpPr txBox="1"/>
          <p:nvPr/>
        </p:nvSpPr>
        <p:spPr>
          <a:xfrm>
            <a:off x="444043" y="1452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U" sz="1800" dirty="0">
                <a:solidFill>
                  <a:schemeClr val="bg1"/>
                </a:solidFill>
              </a:rPr>
              <a:t>Cluster 1</a:t>
            </a:r>
          </a:p>
        </p:txBody>
      </p:sp>
    </p:spTree>
    <p:extLst>
      <p:ext uri="{BB962C8B-B14F-4D97-AF65-F5344CB8AC3E}">
        <p14:creationId xmlns:p14="http://schemas.microsoft.com/office/powerpoint/2010/main" val="115243130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C8C691B79B094385878386B67D3D5D" ma:contentTypeVersion="12" ma:contentTypeDescription="Create a new document." ma:contentTypeScope="" ma:versionID="d80678a37e37d0e858d0b2221dc4d953">
  <xsd:schema xmlns:xsd="http://www.w3.org/2001/XMLSchema" xmlns:xs="http://www.w3.org/2001/XMLSchema" xmlns:p="http://schemas.microsoft.com/office/2006/metadata/properties" xmlns:ns3="d328d86b-095e-4734-843c-382f5329424b" xmlns:ns4="a1c7ffa5-45f6-43ee-9185-850284ef487b" targetNamespace="http://schemas.microsoft.com/office/2006/metadata/properties" ma:root="true" ma:fieldsID="16d1961317f918c0f0235b19b75d07c1" ns3:_="" ns4:_="">
    <xsd:import namespace="d328d86b-095e-4734-843c-382f5329424b"/>
    <xsd:import namespace="a1c7ffa5-45f6-43ee-9185-850284ef48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28d86b-095e-4734-843c-382f532942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c7ffa5-45f6-43ee-9185-850284ef487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530394-1824-463E-A3BF-18D95EFB3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B22B0D-3CF5-4418-AA1C-BF9303DCE3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328d86b-095e-4734-843c-382f5329424b"/>
    <ds:schemaRef ds:uri="a1c7ffa5-45f6-43ee-9185-850284ef48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66F113-7077-41B7-890E-27235F5265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a1c7ffa5-45f6-43ee-9185-850284ef487b"/>
    <ds:schemaRef ds:uri="d328d86b-095e-4734-843c-382f5329424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1057</TotalTime>
  <Words>312</Words>
  <Application>Microsoft Macintosh PowerPoint</Application>
  <PresentationFormat>On-screen Show (16:9)</PresentationFormat>
  <Paragraphs>48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Proxima Nova</vt:lpstr>
      <vt:lpstr>Lato</vt:lpstr>
      <vt:lpstr>Squada One</vt:lpstr>
      <vt:lpstr>Proxima Nova Semibold</vt:lpstr>
      <vt:lpstr>Arial</vt:lpstr>
      <vt:lpstr>Arvo</vt:lpstr>
      <vt:lpstr>Roboto Slab</vt:lpstr>
      <vt:lpstr>SlidesGo Final Pages</vt:lpstr>
      <vt:lpstr>Applied Data Science Capstone Project</vt:lpstr>
      <vt:lpstr>Where?</vt:lpstr>
      <vt:lpstr>Manhattan</vt:lpstr>
      <vt:lpstr>Data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 Capstone Project</dc:title>
  <dc:creator>Oliver Kisszabo</dc:creator>
  <cp:lastModifiedBy>Oliver Kisszabo</cp:lastModifiedBy>
  <cp:revision>22</cp:revision>
  <dcterms:modified xsi:type="dcterms:W3CDTF">2020-12-23T11:41:07Z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0x0101005CC8C691B79B094385878386B67D3D5D</vt:lpwstr>
  </property>
</Properties>
</file>